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  <p:sldId id="261" r:id="rId6"/>
    <p:sldId id="262" r:id="rId7"/>
    <p:sldId id="258" r:id="rId8"/>
    <p:sldId id="259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471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743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91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9977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137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922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30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414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652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318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038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B0B9-E1DD-426A-90AD-0E27151C07D8}" type="datetimeFigureOut">
              <a:rPr lang="de-CH" smtClean="0"/>
              <a:t>08.06.2023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52292-42DB-4239-8C63-1D182610C4C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683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362946"/>
            <a:ext cx="9144000" cy="2387600"/>
          </a:xfrm>
        </p:spPr>
        <p:txBody>
          <a:bodyPr>
            <a:normAutofit/>
          </a:bodyPr>
          <a:lstStyle/>
          <a:p>
            <a:r>
              <a:rPr lang="de-CH" dirty="0" err="1" smtClean="0"/>
              <a:t>Lacarusstudie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b="1" dirty="0"/>
              <a:t>Geringfügig induzierte Wehen bei einem geplanten Kaiserschnitt sollen das Befinden beim Neugeborenen und der Mutter verbessern – eine randomisierte Studie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442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Studiendesign</a:t>
            </a:r>
            <a:r>
              <a:rPr lang="de-CH" dirty="0" smtClean="0"/>
              <a:t>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Multicenterstudie</a:t>
            </a:r>
          </a:p>
          <a:p>
            <a:endParaRPr lang="de-CH" dirty="0"/>
          </a:p>
          <a:p>
            <a:r>
              <a:rPr lang="de-CH" dirty="0" smtClean="0"/>
              <a:t>Randomisierte kontrollierte Studie</a:t>
            </a:r>
          </a:p>
          <a:p>
            <a:endParaRPr lang="de-CH" dirty="0"/>
          </a:p>
          <a:p>
            <a:r>
              <a:rPr lang="de-CH" dirty="0" smtClean="0"/>
              <a:t>1450 Frauen (725 Oxytocin, 725 Kontrollgruppe)</a:t>
            </a:r>
          </a:p>
        </p:txBody>
      </p:sp>
    </p:spTree>
    <p:extLst>
      <p:ext uri="{BB962C8B-B14F-4D97-AF65-F5344CB8AC3E}">
        <p14:creationId xmlns:p14="http://schemas.microsoft.com/office/powerpoint/2010/main" val="221715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Hypothese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 smtClean="0"/>
              <a:t>Nach einer primären Sectio </a:t>
            </a:r>
            <a:r>
              <a:rPr lang="de-CH" dirty="0" err="1" smtClean="0"/>
              <a:t>caesarea</a:t>
            </a:r>
            <a:r>
              <a:rPr lang="de-CH" dirty="0" smtClean="0"/>
              <a:t> tritt bei Neugeborenen in der </a:t>
            </a:r>
            <a:r>
              <a:rPr lang="de-CH" dirty="0" err="1" smtClean="0"/>
              <a:t>Oxytocingruppe</a:t>
            </a:r>
            <a:r>
              <a:rPr lang="de-CH" dirty="0" smtClean="0"/>
              <a:t> das Atemnotsyndrom seltener auf als in der Kontrollgruppe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5942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Outcome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CH" b="1" dirty="0" smtClean="0"/>
              <a:t>Primäres Outcome</a:t>
            </a:r>
          </a:p>
          <a:p>
            <a:r>
              <a:rPr lang="de-CH" dirty="0" smtClean="0"/>
              <a:t>Atemnotsyndrom der Neugeborenen</a:t>
            </a:r>
          </a:p>
          <a:p>
            <a:endParaRPr lang="de-CH" dirty="0"/>
          </a:p>
          <a:p>
            <a:pPr marL="0" indent="0">
              <a:buNone/>
            </a:pPr>
            <a:r>
              <a:rPr lang="de-CH" b="1" dirty="0" smtClean="0"/>
              <a:t>Sekundäres Outcome</a:t>
            </a:r>
          </a:p>
          <a:p>
            <a:r>
              <a:rPr lang="de-CH" dirty="0" err="1" smtClean="0"/>
              <a:t>Copeptid</a:t>
            </a:r>
            <a:r>
              <a:rPr lang="de-CH" dirty="0" smtClean="0"/>
              <a:t> in der Nabelschnurarterie</a:t>
            </a:r>
          </a:p>
          <a:p>
            <a:r>
              <a:rPr lang="de-CH" dirty="0" smtClean="0"/>
              <a:t>Gewichtsverlauf des Neugeborenen</a:t>
            </a:r>
          </a:p>
          <a:p>
            <a:r>
              <a:rPr lang="de-CH" dirty="0" smtClean="0"/>
              <a:t>Bilirubin</a:t>
            </a:r>
          </a:p>
          <a:p>
            <a:r>
              <a:rPr lang="de-CH" dirty="0" err="1" smtClean="0"/>
              <a:t>Maternaler</a:t>
            </a:r>
            <a:r>
              <a:rPr lang="de-CH" dirty="0" smtClean="0"/>
              <a:t> Blutverlust, </a:t>
            </a:r>
            <a:r>
              <a:rPr lang="de-CH" dirty="0" err="1" smtClean="0"/>
              <a:t>maternale</a:t>
            </a:r>
            <a:r>
              <a:rPr lang="de-CH" dirty="0" smtClean="0"/>
              <a:t> Kriterien</a:t>
            </a:r>
          </a:p>
          <a:p>
            <a:r>
              <a:rPr lang="de-CH" dirty="0" smtClean="0"/>
              <a:t>Antibiotikagabe </a:t>
            </a:r>
            <a:r>
              <a:rPr lang="de-CH" dirty="0" err="1" smtClean="0"/>
              <a:t>peripartal</a:t>
            </a:r>
            <a:endParaRPr lang="de-CH" dirty="0" smtClean="0"/>
          </a:p>
          <a:p>
            <a:r>
              <a:rPr lang="de-CH" dirty="0" smtClean="0"/>
              <a:t>Stilldauer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7801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Einschlusskriterien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Einlingsschwangerschaft</a:t>
            </a:r>
            <a:r>
              <a:rPr lang="de-CH" dirty="0" smtClean="0"/>
              <a:t> &gt; 35+0 SSW</a:t>
            </a:r>
          </a:p>
          <a:p>
            <a:r>
              <a:rPr lang="de-CH" dirty="0" smtClean="0"/>
              <a:t>CTG FIGO N</a:t>
            </a:r>
          </a:p>
          <a:p>
            <a:r>
              <a:rPr lang="de-CH" dirty="0" smtClean="0"/>
              <a:t>Kein PROM</a:t>
            </a:r>
          </a:p>
          <a:p>
            <a:r>
              <a:rPr lang="de-CH" dirty="0" smtClean="0"/>
              <a:t>Keine Kontraktionen</a:t>
            </a:r>
          </a:p>
          <a:p>
            <a:r>
              <a:rPr lang="de-CH" dirty="0" smtClean="0"/>
              <a:t>Keine Kontraktindikationen für Oxytocin</a:t>
            </a:r>
          </a:p>
          <a:p>
            <a:r>
              <a:rPr lang="de-CH" dirty="0" err="1" smtClean="0"/>
              <a:t>Informed</a:t>
            </a:r>
            <a:r>
              <a:rPr lang="de-CH" dirty="0" smtClean="0"/>
              <a:t> </a:t>
            </a:r>
            <a:r>
              <a:rPr lang="de-CH" dirty="0" err="1" smtClean="0"/>
              <a:t>consent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6448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Ausschlusskriterien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Chromosomenstörungen oder fetale Fehlbildungen</a:t>
            </a:r>
          </a:p>
          <a:p>
            <a:r>
              <a:rPr lang="de-CH" dirty="0" smtClean="0"/>
              <a:t>IUGR</a:t>
            </a:r>
          </a:p>
          <a:p>
            <a:r>
              <a:rPr lang="de-CH" dirty="0" smtClean="0"/>
              <a:t>Placenta </a:t>
            </a:r>
            <a:r>
              <a:rPr lang="de-CH" dirty="0" err="1" smtClean="0"/>
              <a:t>praevia</a:t>
            </a:r>
            <a:endParaRPr lang="de-CH" dirty="0" smtClean="0"/>
          </a:p>
          <a:p>
            <a:r>
              <a:rPr lang="de-CH" dirty="0" err="1" smtClean="0"/>
              <a:t>Substanzabusus</a:t>
            </a:r>
            <a:r>
              <a:rPr lang="de-CH" dirty="0" smtClean="0"/>
              <a:t> der Mutter</a:t>
            </a:r>
          </a:p>
          <a:p>
            <a:r>
              <a:rPr lang="de-CH" dirty="0" smtClean="0"/>
              <a:t>Infektionserkrankungen (HIV, Hepatitis)</a:t>
            </a:r>
          </a:p>
          <a:p>
            <a:r>
              <a:rPr lang="de-CH" dirty="0" smtClean="0"/>
              <a:t>Arterielle Hypertonie, Präeklampsie</a:t>
            </a:r>
          </a:p>
          <a:p>
            <a:r>
              <a:rPr lang="de-CH" dirty="0" smtClean="0"/>
              <a:t>Diabetes mellitus Typ I, Typ II und insulinpflichtiger GDM</a:t>
            </a:r>
          </a:p>
          <a:p>
            <a:r>
              <a:rPr lang="de-CH" dirty="0" smtClean="0"/>
              <a:t>Autoimmunerkrankungen der Mutter (Lupus, </a:t>
            </a:r>
            <a:r>
              <a:rPr lang="de-CH" dirty="0" err="1" smtClean="0"/>
              <a:t>Antiphospholipidsyndrom</a:t>
            </a:r>
            <a:r>
              <a:rPr lang="de-CH" dirty="0" smtClean="0"/>
              <a:t>)</a:t>
            </a:r>
          </a:p>
          <a:p>
            <a:r>
              <a:rPr lang="de-CH" dirty="0" smtClean="0"/>
              <a:t>mehr als eine Sectio </a:t>
            </a:r>
            <a:r>
              <a:rPr lang="de-CH" dirty="0" err="1" smtClean="0"/>
              <a:t>caesarea</a:t>
            </a:r>
            <a:r>
              <a:rPr lang="de-CH" dirty="0" smtClean="0"/>
              <a:t> </a:t>
            </a:r>
          </a:p>
          <a:p>
            <a:r>
              <a:rPr lang="de-CH" dirty="0" smtClean="0"/>
              <a:t>St. n. Lungenreifungsinduktion</a:t>
            </a:r>
          </a:p>
        </p:txBody>
      </p:sp>
    </p:spTree>
    <p:extLst>
      <p:ext uri="{BB962C8B-B14F-4D97-AF65-F5344CB8AC3E}">
        <p14:creationId xmlns:p14="http://schemas.microsoft.com/office/powerpoint/2010/main" val="32674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Ablauf</a:t>
            </a:r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630546" cy="4989081"/>
          </a:xfrm>
        </p:spPr>
        <p:txBody>
          <a:bodyPr>
            <a:normAutofit fontScale="77500" lnSpcReduction="20000"/>
          </a:bodyPr>
          <a:lstStyle/>
          <a:p>
            <a:r>
              <a:rPr lang="de-CH" dirty="0" smtClean="0"/>
              <a:t>Aufklärung </a:t>
            </a:r>
            <a:r>
              <a:rPr lang="de-CH" dirty="0" smtClean="0"/>
              <a:t>AA/OA – Aufklärungen hinterlegt im </a:t>
            </a:r>
            <a:r>
              <a:rPr lang="de-CH" dirty="0" err="1" smtClean="0"/>
              <a:t>Ambi</a:t>
            </a:r>
            <a:endParaRPr lang="de-CH" dirty="0" smtClean="0"/>
          </a:p>
          <a:p>
            <a:r>
              <a:rPr lang="de-CH" dirty="0" smtClean="0"/>
              <a:t>Randomisierung am </a:t>
            </a:r>
            <a:r>
              <a:rPr lang="de-CH" dirty="0" smtClean="0"/>
              <a:t>Vortag </a:t>
            </a:r>
            <a:endParaRPr lang="de-CH" dirty="0" smtClean="0"/>
          </a:p>
          <a:p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Am Operationstag</a:t>
            </a:r>
          </a:p>
          <a:p>
            <a:r>
              <a:rPr lang="de-CH" dirty="0" smtClean="0"/>
              <a:t>30 Minuten vor Beginn CTG FIGO N, keine Kontraktionen</a:t>
            </a:r>
          </a:p>
          <a:p>
            <a:endParaRPr lang="de-CH" dirty="0"/>
          </a:p>
          <a:p>
            <a:r>
              <a:rPr lang="de-CH" dirty="0" err="1" smtClean="0"/>
              <a:t>Oxytocinbelastungstest</a:t>
            </a:r>
            <a:r>
              <a:rPr lang="de-CH" dirty="0" smtClean="0"/>
              <a:t> (500ml Ringerfundin+5IE </a:t>
            </a:r>
            <a:r>
              <a:rPr lang="de-CH" dirty="0" err="1" smtClean="0"/>
              <a:t>Syntocinon</a:t>
            </a:r>
            <a:r>
              <a:rPr lang="de-CH" dirty="0" smtClean="0"/>
              <a:t>)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>
                <a:sym typeface="Wingdings" panose="05000000000000000000" pitchFamily="2" charset="2"/>
              </a:rPr>
              <a:t> Beginn mit 12ml/h, dann Verdopplung der Dosierung alle</a:t>
            </a:r>
          </a:p>
          <a:p>
            <a:pPr marL="0" indent="0">
              <a:buNone/>
            </a:pPr>
            <a:r>
              <a:rPr lang="de-CH" dirty="0">
                <a:sym typeface="Wingdings" panose="05000000000000000000" pitchFamily="2" charset="2"/>
              </a:rPr>
              <a:t>	</a:t>
            </a:r>
            <a:r>
              <a:rPr lang="de-CH" dirty="0" smtClean="0">
                <a:sym typeface="Wingdings" panose="05000000000000000000" pitchFamily="2" charset="2"/>
              </a:rPr>
              <a:t> 10 Minuten bis </a:t>
            </a:r>
          </a:p>
          <a:p>
            <a:pPr marL="0" indent="0">
              <a:buNone/>
            </a:pPr>
            <a:r>
              <a:rPr lang="de-CH" dirty="0">
                <a:sym typeface="Wingdings" panose="05000000000000000000" pitchFamily="2" charset="2"/>
              </a:rPr>
              <a:t>	</a:t>
            </a:r>
            <a:r>
              <a:rPr lang="de-CH" dirty="0" smtClean="0">
                <a:sym typeface="Wingdings" panose="05000000000000000000" pitchFamily="2" charset="2"/>
              </a:rPr>
              <a:t>	</a:t>
            </a:r>
            <a:r>
              <a:rPr lang="de-CH" dirty="0" err="1" smtClean="0">
                <a:sym typeface="Wingdings" panose="05000000000000000000" pitchFamily="2" charset="2"/>
              </a:rPr>
              <a:t>Syntocinon</a:t>
            </a:r>
            <a:r>
              <a:rPr lang="de-CH" dirty="0" smtClean="0">
                <a:sym typeface="Wingdings" panose="05000000000000000000" pitchFamily="2" charset="2"/>
              </a:rPr>
              <a:t> max. 96ml/h oder</a:t>
            </a:r>
          </a:p>
          <a:p>
            <a:pPr marL="0" indent="0">
              <a:buNone/>
            </a:pPr>
            <a:r>
              <a:rPr lang="de-CH" dirty="0">
                <a:sym typeface="Wingdings" panose="05000000000000000000" pitchFamily="2" charset="2"/>
              </a:rPr>
              <a:t>	</a:t>
            </a:r>
            <a:r>
              <a:rPr lang="de-CH" dirty="0" smtClean="0">
                <a:sym typeface="Wingdings" panose="05000000000000000000" pitchFamily="2" charset="2"/>
              </a:rPr>
              <a:t>	3-4 Kontraktionen/10 Minuten oder </a:t>
            </a:r>
          </a:p>
          <a:p>
            <a:pPr marL="0" indent="0">
              <a:buNone/>
            </a:pPr>
            <a:r>
              <a:rPr lang="de-CH" dirty="0">
                <a:sym typeface="Wingdings" panose="05000000000000000000" pitchFamily="2" charset="2"/>
              </a:rPr>
              <a:t>	</a:t>
            </a:r>
            <a:r>
              <a:rPr lang="de-CH" dirty="0" smtClean="0">
                <a:sym typeface="Wingdings" panose="05000000000000000000" pitchFamily="2" charset="2"/>
              </a:rPr>
              <a:t>	keine </a:t>
            </a:r>
            <a:r>
              <a:rPr lang="de-CH" dirty="0" err="1" smtClean="0">
                <a:sym typeface="Wingdings" panose="05000000000000000000" pitchFamily="2" charset="2"/>
              </a:rPr>
              <a:t>Kontraktionenen</a:t>
            </a:r>
            <a:r>
              <a:rPr lang="de-CH" dirty="0" smtClean="0">
                <a:sym typeface="Wingdings" panose="05000000000000000000" pitchFamily="2" charset="2"/>
              </a:rPr>
              <a:t> nach 40 Minuten</a:t>
            </a:r>
          </a:p>
          <a:p>
            <a:pPr marL="0" indent="0">
              <a:buNone/>
            </a:pPr>
            <a:endParaRPr lang="de-CH" sz="2600" dirty="0">
              <a:sym typeface="Wingdings" panose="05000000000000000000" pitchFamily="2" charset="2"/>
            </a:endParaRPr>
          </a:p>
          <a:p>
            <a:r>
              <a:rPr lang="de-CH" sz="2600" dirty="0" smtClean="0">
                <a:sym typeface="Wingdings" panose="05000000000000000000" pitchFamily="2" charset="2"/>
              </a:rPr>
              <a:t>15-30 Minuten CTG bis zur Sectio</a:t>
            </a:r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813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Bestimmung des </a:t>
            </a:r>
            <a:r>
              <a:rPr lang="de-CH" b="1" dirty="0" err="1" smtClean="0"/>
              <a:t>Copeptids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87619"/>
            <a:ext cx="10515600" cy="4351338"/>
          </a:xfrm>
        </p:spPr>
        <p:txBody>
          <a:bodyPr/>
          <a:lstStyle/>
          <a:p>
            <a:endParaRPr lang="de-CH" dirty="0" smtClean="0"/>
          </a:p>
          <a:p>
            <a:r>
              <a:rPr lang="de-CH" dirty="0" smtClean="0"/>
              <a:t>Blutentnahme EDTA aus der Nabelschnurarterie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r>
              <a:rPr lang="de-CH" dirty="0" smtClean="0"/>
              <a:t>Dateneingabe in Datenbank </a:t>
            </a:r>
          </a:p>
          <a:p>
            <a:r>
              <a:rPr lang="de-CH" dirty="0" smtClean="0"/>
              <a:t>Fragebogen nach einem Jahr</a:t>
            </a:r>
          </a:p>
          <a:p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1043" y="1283783"/>
            <a:ext cx="2842757" cy="322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8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204" y="2751864"/>
            <a:ext cx="10515600" cy="1325563"/>
          </a:xfrm>
        </p:spPr>
        <p:txBody>
          <a:bodyPr/>
          <a:lstStyle/>
          <a:p>
            <a:pPr algn="ctr"/>
            <a:r>
              <a:rPr lang="de-CH" dirty="0" smtClean="0"/>
              <a:t>Vielen Dank für Eure Unterstützung!</a:t>
            </a:r>
            <a:br>
              <a:rPr lang="de-CH" dirty="0" smtClean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578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Breitbild</PresentationFormat>
  <Paragraphs>66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</vt:lpstr>
      <vt:lpstr>Lacarusstudie</vt:lpstr>
      <vt:lpstr>Studiendesign </vt:lpstr>
      <vt:lpstr>Hypothese</vt:lpstr>
      <vt:lpstr>Outcome</vt:lpstr>
      <vt:lpstr>Einschlusskriterien</vt:lpstr>
      <vt:lpstr>Ausschlusskriterien</vt:lpstr>
      <vt:lpstr>Ablauf </vt:lpstr>
      <vt:lpstr>Bestimmung des Copeptids</vt:lpstr>
      <vt:lpstr>Vielen Dank für Eure Unterstützung! </vt:lpstr>
    </vt:vector>
  </TitlesOfParts>
  <Company>Kantonsspital Winterthur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Lacarusstudie</dc:title>
  <dc:creator>Kapfhammer-Seltenheim, Elisabeth Dr. med., QP8</dc:creator>
  <cp:lastModifiedBy>Kapfhammer-Seltenheim, Elisabeth Dr. med., QP8</cp:lastModifiedBy>
  <cp:revision>11</cp:revision>
  <dcterms:created xsi:type="dcterms:W3CDTF">2023-05-15T10:59:42Z</dcterms:created>
  <dcterms:modified xsi:type="dcterms:W3CDTF">2023-06-08T05:36:45Z</dcterms:modified>
</cp:coreProperties>
</file>